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09" r:id="rId1"/>
  </p:sldMasterIdLst>
  <p:notesMasterIdLst>
    <p:notesMasterId r:id="rId15"/>
  </p:notesMasterIdLst>
  <p:sldIdLst>
    <p:sldId id="290" r:id="rId2"/>
    <p:sldId id="322" r:id="rId3"/>
    <p:sldId id="316" r:id="rId4"/>
    <p:sldId id="321" r:id="rId5"/>
    <p:sldId id="275" r:id="rId6"/>
    <p:sldId id="276" r:id="rId7"/>
    <p:sldId id="278" r:id="rId8"/>
    <p:sldId id="319" r:id="rId9"/>
    <p:sldId id="280" r:id="rId10"/>
    <p:sldId id="274" r:id="rId11"/>
    <p:sldId id="317" r:id="rId12"/>
    <p:sldId id="318" r:id="rId13"/>
    <p:sldId id="269" r:id="rId14"/>
  </p:sldIdLst>
  <p:sldSz cx="10515600" cy="8229600"/>
  <p:notesSz cx="10515600" cy="8229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0E2225-4926-FD4F-A57A-CCFEC9BE250A}" v="24" dt="2020-01-30T07:29:00.26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28"/>
    <p:restoredTop sz="94777"/>
  </p:normalViewPr>
  <p:slideViewPr>
    <p:cSldViewPr>
      <p:cViewPr varScale="1">
        <p:scale>
          <a:sx n="89" d="100"/>
          <a:sy n="89" d="100"/>
        </p:scale>
        <p:origin x="1744" y="16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-188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956300" y="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028E9-F8A2-CA45-ABC4-1F40C7624C01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82975" y="1028700"/>
            <a:ext cx="3549650" cy="2778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50925" y="3960813"/>
            <a:ext cx="8413750" cy="32400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81685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956300" y="7816850"/>
            <a:ext cx="4556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23701-6E65-D441-BF4F-11AAC8B32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67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7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34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30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0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59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24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56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47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38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72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3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C23701-6E65-D441-BF4F-11AAC8B329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91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0723-AE69-9449-AEE0-A906AA651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450" y="1346836"/>
            <a:ext cx="7886700" cy="2865120"/>
          </a:xfrm>
        </p:spPr>
        <p:txBody>
          <a:bodyPr anchor="b"/>
          <a:lstStyle>
            <a:lvl1pPr algn="ctr">
              <a:defRPr sz="5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6819A-2A5D-C74A-975D-C6BDFD32F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4450" y="4322446"/>
            <a:ext cx="7886700" cy="1986914"/>
          </a:xfrm>
        </p:spPr>
        <p:txBody>
          <a:bodyPr/>
          <a:lstStyle>
            <a:lvl1pPr marL="0" indent="0" algn="ctr">
              <a:buNone/>
              <a:defRPr sz="2070"/>
            </a:lvl1pPr>
            <a:lvl2pPr marL="394335" indent="0" algn="ctr">
              <a:buNone/>
              <a:defRPr sz="1725"/>
            </a:lvl2pPr>
            <a:lvl3pPr marL="788670" indent="0" algn="ctr">
              <a:buNone/>
              <a:defRPr sz="1553"/>
            </a:lvl3pPr>
            <a:lvl4pPr marL="1183005" indent="0" algn="ctr">
              <a:buNone/>
              <a:defRPr sz="1380"/>
            </a:lvl4pPr>
            <a:lvl5pPr marL="1577340" indent="0" algn="ctr">
              <a:buNone/>
              <a:defRPr sz="1380"/>
            </a:lvl5pPr>
            <a:lvl6pPr marL="1971675" indent="0" algn="ctr">
              <a:buNone/>
              <a:defRPr sz="1380"/>
            </a:lvl6pPr>
            <a:lvl7pPr marL="2366010" indent="0" algn="ctr">
              <a:buNone/>
              <a:defRPr sz="1380"/>
            </a:lvl7pPr>
            <a:lvl8pPr marL="2760345" indent="0" algn="ctr">
              <a:buNone/>
              <a:defRPr sz="1380"/>
            </a:lvl8pPr>
            <a:lvl9pPr marL="3154680" indent="0" algn="ctr">
              <a:buNone/>
              <a:defRPr sz="138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C42A1-08EC-754B-B977-97FCA85FA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FFEAF-F114-5E43-BCC5-FF4984B8F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C0ADF-FC22-764B-BE47-C2240A35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8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92B6-EDD3-074D-91E7-C014B292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C5981-7B24-FD4F-A518-4CAA8A7E3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415D6-DEA2-934A-B926-E39404E93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DA488-4529-D54C-9151-EC6EF7270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9B800-64FC-1C42-B437-CC9255F6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2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FF160-2EEC-1B4F-8C48-F3B95684BE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525226" y="438150"/>
            <a:ext cx="2267426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F1FB9-5866-2D4E-AACD-FE8EE21F1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2947" y="438150"/>
            <a:ext cx="6670834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FCB2A-6F41-F744-A7BA-D5A38744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555BE-2951-0F45-A2C0-638E1273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E9107-8BA9-7149-ACFA-C82F6B6B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21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1" i="0">
                <a:solidFill>
                  <a:srgbClr val="231F20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25780" y="1892808"/>
            <a:ext cx="4574286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415534" y="1892808"/>
            <a:ext cx="4574286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6/13/20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1000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F5FD7-7C79-3544-A484-40E991605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E8D93-09D2-D440-B7FD-A75C839A5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F27A1-52BA-904D-A2EF-83881D37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61091-894F-1744-AECA-56794E282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1CCC4-9BDD-F448-B864-6FDAADB7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44999-CE6F-7D4B-A58A-DC04DFF11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71" y="2051686"/>
            <a:ext cx="9069705" cy="3423284"/>
          </a:xfrm>
        </p:spPr>
        <p:txBody>
          <a:bodyPr anchor="b"/>
          <a:lstStyle>
            <a:lvl1pPr>
              <a:defRPr sz="5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FBBF-06FC-3B4D-9182-2A8C9C211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471" y="5507356"/>
            <a:ext cx="9069705" cy="1800224"/>
          </a:xfrm>
        </p:spPr>
        <p:txBody>
          <a:bodyPr/>
          <a:lstStyle>
            <a:lvl1pPr marL="0" indent="0">
              <a:buNone/>
              <a:defRPr sz="2070">
                <a:solidFill>
                  <a:schemeClr val="tx1">
                    <a:tint val="75000"/>
                  </a:schemeClr>
                </a:solidFill>
              </a:defRPr>
            </a:lvl1pPr>
            <a:lvl2pPr marL="394335" indent="0">
              <a:buNone/>
              <a:defRPr sz="1725">
                <a:solidFill>
                  <a:schemeClr val="tx1">
                    <a:tint val="75000"/>
                  </a:schemeClr>
                </a:solidFill>
              </a:defRPr>
            </a:lvl2pPr>
            <a:lvl3pPr marL="788670" indent="0">
              <a:buNone/>
              <a:defRPr sz="1553">
                <a:solidFill>
                  <a:schemeClr val="tx1">
                    <a:tint val="75000"/>
                  </a:schemeClr>
                </a:solidFill>
              </a:defRPr>
            </a:lvl3pPr>
            <a:lvl4pPr marL="118300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4pPr>
            <a:lvl5pPr marL="157734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5pPr>
            <a:lvl6pPr marL="197167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6pPr>
            <a:lvl7pPr marL="236601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7pPr>
            <a:lvl8pPr marL="2760345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8pPr>
            <a:lvl9pPr marL="3154680" indent="0">
              <a:buNone/>
              <a:defRPr sz="13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B6866-CA63-5F49-9CAD-581FBB63D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E5BB9-8AD5-954E-BA6F-1349429E4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8DC01-1EBD-BB48-88DD-C2D839A4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90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6CAD-FB7E-F244-96C8-D2D3793E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B013-DDBC-E348-9942-03F9522111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2948" y="2190750"/>
            <a:ext cx="446913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D132B-F537-0044-AE00-99666BC31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23523" y="2190750"/>
            <a:ext cx="446913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10F73-C61A-2943-BB7D-37C3BC873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2EB98-088E-E745-B6E9-4119076BC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A3319-35CE-8445-BC4E-F3E521E1E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85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DAF3-6EEE-DC4B-8B8C-0A2EB2E8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7" y="438150"/>
            <a:ext cx="9069705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2A9F9-ED3E-7A47-88C9-562E1CC19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4318" y="2017396"/>
            <a:ext cx="4448591" cy="988694"/>
          </a:xfrm>
        </p:spPr>
        <p:txBody>
          <a:bodyPr anchor="b"/>
          <a:lstStyle>
            <a:lvl1pPr marL="0" indent="0">
              <a:buNone/>
              <a:defRPr sz="2070" b="1"/>
            </a:lvl1pPr>
            <a:lvl2pPr marL="394335" indent="0">
              <a:buNone/>
              <a:defRPr sz="1725" b="1"/>
            </a:lvl2pPr>
            <a:lvl3pPr marL="788670" indent="0">
              <a:buNone/>
              <a:defRPr sz="1553" b="1"/>
            </a:lvl3pPr>
            <a:lvl4pPr marL="1183005" indent="0">
              <a:buNone/>
              <a:defRPr sz="1380" b="1"/>
            </a:lvl4pPr>
            <a:lvl5pPr marL="1577340" indent="0">
              <a:buNone/>
              <a:defRPr sz="1380" b="1"/>
            </a:lvl5pPr>
            <a:lvl6pPr marL="1971675" indent="0">
              <a:buNone/>
              <a:defRPr sz="1380" b="1"/>
            </a:lvl6pPr>
            <a:lvl7pPr marL="2366010" indent="0">
              <a:buNone/>
              <a:defRPr sz="1380" b="1"/>
            </a:lvl7pPr>
            <a:lvl8pPr marL="2760345" indent="0">
              <a:buNone/>
              <a:defRPr sz="1380" b="1"/>
            </a:lvl8pPr>
            <a:lvl9pPr marL="3154680" indent="0">
              <a:buNone/>
              <a:defRPr sz="13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5C8F27-FDFF-0F4C-A418-C0EBCF388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4318" y="3006090"/>
            <a:ext cx="4448591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4AF94-67B9-DC4B-AA05-860BAD357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23522" y="2017396"/>
            <a:ext cx="4470500" cy="988694"/>
          </a:xfrm>
        </p:spPr>
        <p:txBody>
          <a:bodyPr anchor="b"/>
          <a:lstStyle>
            <a:lvl1pPr marL="0" indent="0">
              <a:buNone/>
              <a:defRPr sz="2070" b="1"/>
            </a:lvl1pPr>
            <a:lvl2pPr marL="394335" indent="0">
              <a:buNone/>
              <a:defRPr sz="1725" b="1"/>
            </a:lvl2pPr>
            <a:lvl3pPr marL="788670" indent="0">
              <a:buNone/>
              <a:defRPr sz="1553" b="1"/>
            </a:lvl3pPr>
            <a:lvl4pPr marL="1183005" indent="0">
              <a:buNone/>
              <a:defRPr sz="1380" b="1"/>
            </a:lvl4pPr>
            <a:lvl5pPr marL="1577340" indent="0">
              <a:buNone/>
              <a:defRPr sz="1380" b="1"/>
            </a:lvl5pPr>
            <a:lvl6pPr marL="1971675" indent="0">
              <a:buNone/>
              <a:defRPr sz="1380" b="1"/>
            </a:lvl6pPr>
            <a:lvl7pPr marL="2366010" indent="0">
              <a:buNone/>
              <a:defRPr sz="1380" b="1"/>
            </a:lvl7pPr>
            <a:lvl8pPr marL="2760345" indent="0">
              <a:buNone/>
              <a:defRPr sz="1380" b="1"/>
            </a:lvl8pPr>
            <a:lvl9pPr marL="3154680" indent="0">
              <a:buNone/>
              <a:defRPr sz="13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2651A5-347C-504E-A187-276BB24C1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323522" y="3006090"/>
            <a:ext cx="4470500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160E30-2E2E-684E-9C62-2E0FF02B7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58AE61-73B2-3540-BFDC-E267B7D41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57F07B-957F-5842-BE10-8AACCE8BA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64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F94A-222F-4B4E-B8BA-78516C43E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61D6D-3920-D442-9C9A-997403BD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60A2C-A83A-5342-AED6-FDD7167ED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C377B-0165-034C-9B79-43315E17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47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778B2-11C2-634A-8803-79E74AF65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A4725B-C725-B54C-81B7-1D57023CC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C359D-723E-2342-96E1-79C8C12D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84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DB4FF-47B2-C643-8E83-EDA9287C5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8" y="548640"/>
            <a:ext cx="3391554" cy="1920240"/>
          </a:xfrm>
        </p:spPr>
        <p:txBody>
          <a:bodyPr anchor="b"/>
          <a:lstStyle>
            <a:lvl1pPr>
              <a:defRPr sz="27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C1F46-D3C6-4645-80F7-C34746DBB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99" y="1184911"/>
            <a:ext cx="5323523" cy="5848350"/>
          </a:xfrm>
        </p:spPr>
        <p:txBody>
          <a:bodyPr/>
          <a:lstStyle>
            <a:lvl1pPr>
              <a:defRPr sz="2760"/>
            </a:lvl1pPr>
            <a:lvl2pPr>
              <a:defRPr sz="2415"/>
            </a:lvl2pPr>
            <a:lvl3pPr>
              <a:defRPr sz="2070"/>
            </a:lvl3pPr>
            <a:lvl4pPr>
              <a:defRPr sz="1725"/>
            </a:lvl4pPr>
            <a:lvl5pPr>
              <a:defRPr sz="1725"/>
            </a:lvl5pPr>
            <a:lvl6pPr>
              <a:defRPr sz="1725"/>
            </a:lvl6pPr>
            <a:lvl7pPr>
              <a:defRPr sz="1725"/>
            </a:lvl7pPr>
            <a:lvl8pPr>
              <a:defRPr sz="1725"/>
            </a:lvl8pPr>
            <a:lvl9pPr>
              <a:defRPr sz="17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C4DC8-D0CE-524E-A889-D1209806E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4318" y="2468880"/>
            <a:ext cx="3391554" cy="4573906"/>
          </a:xfrm>
        </p:spPr>
        <p:txBody>
          <a:bodyPr/>
          <a:lstStyle>
            <a:lvl1pPr marL="0" indent="0">
              <a:buNone/>
              <a:defRPr sz="1380"/>
            </a:lvl1pPr>
            <a:lvl2pPr marL="394335" indent="0">
              <a:buNone/>
              <a:defRPr sz="1208"/>
            </a:lvl2pPr>
            <a:lvl3pPr marL="788670" indent="0">
              <a:buNone/>
              <a:defRPr sz="1035"/>
            </a:lvl3pPr>
            <a:lvl4pPr marL="1183005" indent="0">
              <a:buNone/>
              <a:defRPr sz="863"/>
            </a:lvl4pPr>
            <a:lvl5pPr marL="1577340" indent="0">
              <a:buNone/>
              <a:defRPr sz="863"/>
            </a:lvl5pPr>
            <a:lvl6pPr marL="1971675" indent="0">
              <a:buNone/>
              <a:defRPr sz="863"/>
            </a:lvl6pPr>
            <a:lvl7pPr marL="2366010" indent="0">
              <a:buNone/>
              <a:defRPr sz="863"/>
            </a:lvl7pPr>
            <a:lvl8pPr marL="2760345" indent="0">
              <a:buNone/>
              <a:defRPr sz="863"/>
            </a:lvl8pPr>
            <a:lvl9pPr marL="3154680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D99C4-57E0-814A-AA35-0DB97C4AB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4F6C9-8337-B545-9CDE-0236AE01C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FEB84-3844-8048-A79E-9F0F5024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1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042B-C6E7-6E47-ACAA-655CC0FFF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8" y="548640"/>
            <a:ext cx="3391554" cy="1920240"/>
          </a:xfrm>
        </p:spPr>
        <p:txBody>
          <a:bodyPr anchor="b"/>
          <a:lstStyle>
            <a:lvl1pPr>
              <a:defRPr sz="27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BFAD1-AF5F-F448-80F8-5D1531E9BE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70499" y="1184911"/>
            <a:ext cx="5323523" cy="5848350"/>
          </a:xfrm>
        </p:spPr>
        <p:txBody>
          <a:bodyPr/>
          <a:lstStyle>
            <a:lvl1pPr marL="0" indent="0">
              <a:buNone/>
              <a:defRPr sz="2760"/>
            </a:lvl1pPr>
            <a:lvl2pPr marL="394335" indent="0">
              <a:buNone/>
              <a:defRPr sz="2415"/>
            </a:lvl2pPr>
            <a:lvl3pPr marL="788670" indent="0">
              <a:buNone/>
              <a:defRPr sz="2070"/>
            </a:lvl3pPr>
            <a:lvl4pPr marL="1183005" indent="0">
              <a:buNone/>
              <a:defRPr sz="1725"/>
            </a:lvl4pPr>
            <a:lvl5pPr marL="1577340" indent="0">
              <a:buNone/>
              <a:defRPr sz="1725"/>
            </a:lvl5pPr>
            <a:lvl6pPr marL="1971675" indent="0">
              <a:buNone/>
              <a:defRPr sz="1725"/>
            </a:lvl6pPr>
            <a:lvl7pPr marL="2366010" indent="0">
              <a:buNone/>
              <a:defRPr sz="1725"/>
            </a:lvl7pPr>
            <a:lvl8pPr marL="2760345" indent="0">
              <a:buNone/>
              <a:defRPr sz="1725"/>
            </a:lvl8pPr>
            <a:lvl9pPr marL="3154680" indent="0">
              <a:buNone/>
              <a:defRPr sz="172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7595E-3EB2-A546-ACD1-DD707EBCA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4318" y="2468880"/>
            <a:ext cx="3391554" cy="4573906"/>
          </a:xfrm>
        </p:spPr>
        <p:txBody>
          <a:bodyPr/>
          <a:lstStyle>
            <a:lvl1pPr marL="0" indent="0">
              <a:buNone/>
              <a:defRPr sz="1380"/>
            </a:lvl1pPr>
            <a:lvl2pPr marL="394335" indent="0">
              <a:buNone/>
              <a:defRPr sz="1208"/>
            </a:lvl2pPr>
            <a:lvl3pPr marL="788670" indent="0">
              <a:buNone/>
              <a:defRPr sz="1035"/>
            </a:lvl3pPr>
            <a:lvl4pPr marL="1183005" indent="0">
              <a:buNone/>
              <a:defRPr sz="863"/>
            </a:lvl4pPr>
            <a:lvl5pPr marL="1577340" indent="0">
              <a:buNone/>
              <a:defRPr sz="863"/>
            </a:lvl5pPr>
            <a:lvl6pPr marL="1971675" indent="0">
              <a:buNone/>
              <a:defRPr sz="863"/>
            </a:lvl6pPr>
            <a:lvl7pPr marL="2366010" indent="0">
              <a:buNone/>
              <a:defRPr sz="863"/>
            </a:lvl7pPr>
            <a:lvl8pPr marL="2760345" indent="0">
              <a:buNone/>
              <a:defRPr sz="863"/>
            </a:lvl8pPr>
            <a:lvl9pPr marL="3154680" indent="0">
              <a:buNone/>
              <a:defRPr sz="8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16F2D-8ECA-0744-B064-9FA833682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EF079-B3DF-2E45-BE82-41400B994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CF03E-8E5E-CD47-B163-09D222C9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7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5A0368-031C-4B4C-A461-B0D13A6F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948" y="438150"/>
            <a:ext cx="9069705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EBE8B-C249-894F-8709-9F7AC56A6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948" y="2190750"/>
            <a:ext cx="9069705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2C9D5-BA1A-8048-8441-0C6DFEF608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22948" y="7627621"/>
            <a:ext cx="23660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FEC28-FD06-7C4C-A289-4BCE73208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83293" y="7627621"/>
            <a:ext cx="354901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EC130-C6C3-934D-8E76-67A730E2D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426643" y="7627621"/>
            <a:ext cx="236601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69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</p:sldLayoutIdLst>
  <p:txStyles>
    <p:titleStyle>
      <a:lvl1pPr algn="l" defTabSz="788670" rtl="0" eaLnBrk="1" latinLnBrk="0" hangingPunct="1">
        <a:lnSpc>
          <a:spcPct val="90000"/>
        </a:lnSpc>
        <a:spcBef>
          <a:spcPct val="0"/>
        </a:spcBef>
        <a:buNone/>
        <a:defRPr sz="37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168" indent="-197168" algn="l" defTabSz="788670" rtl="0" eaLnBrk="1" latinLnBrk="0" hangingPunct="1">
        <a:lnSpc>
          <a:spcPct val="90000"/>
        </a:lnSpc>
        <a:spcBef>
          <a:spcPts val="863"/>
        </a:spcBef>
        <a:buFont typeface="Arial" panose="020B0604020202020204" pitchFamily="34" charset="0"/>
        <a:buChar char="•"/>
        <a:defRPr sz="2415" kern="1200">
          <a:solidFill>
            <a:schemeClr val="tx1"/>
          </a:solidFill>
          <a:latin typeface="+mn-lt"/>
          <a:ea typeface="+mn-ea"/>
          <a:cs typeface="+mn-cs"/>
        </a:defRPr>
      </a:lvl1pPr>
      <a:lvl2pPr marL="59150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2070" kern="1200">
          <a:solidFill>
            <a:schemeClr val="tx1"/>
          </a:solidFill>
          <a:latin typeface="+mn-lt"/>
          <a:ea typeface="+mn-ea"/>
          <a:cs typeface="+mn-cs"/>
        </a:defRPr>
      </a:lvl2pPr>
      <a:lvl3pPr marL="98583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725" kern="1200">
          <a:solidFill>
            <a:schemeClr val="tx1"/>
          </a:solidFill>
          <a:latin typeface="+mn-lt"/>
          <a:ea typeface="+mn-ea"/>
          <a:cs typeface="+mn-cs"/>
        </a:defRPr>
      </a:lvl3pPr>
      <a:lvl4pPr marL="138017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4pPr>
      <a:lvl5pPr marL="177450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5pPr>
      <a:lvl6pPr marL="216884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6pPr>
      <a:lvl7pPr marL="256317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7pPr>
      <a:lvl8pPr marL="2957513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8pPr>
      <a:lvl9pPr marL="3351848" indent="-197168" algn="l" defTabSz="788670" rtl="0" eaLnBrk="1" latinLnBrk="0" hangingPunct="1">
        <a:lnSpc>
          <a:spcPct val="90000"/>
        </a:lnSpc>
        <a:spcBef>
          <a:spcPts val="431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1pPr>
      <a:lvl2pPr marL="39433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2pPr>
      <a:lvl3pPr marL="78867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3pPr>
      <a:lvl4pPr marL="118300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4pPr>
      <a:lvl5pPr marL="157734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5pPr>
      <a:lvl6pPr marL="197167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6pPr>
      <a:lvl7pPr marL="236601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7pPr>
      <a:lvl8pPr marL="2760345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algn="l" defTabSz="788670" rtl="0" eaLnBrk="1" latinLnBrk="0" hangingPunct="1">
        <a:defRPr sz="15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703277"/>
            <a:ext cx="820290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215" dirty="0">
                <a:solidFill>
                  <a:srgbClr val="0070C0"/>
                </a:solidFill>
              </a:rPr>
              <a:t>Website Objectives: UPER</a:t>
            </a:r>
            <a:endParaRPr sz="3200" dirty="0">
              <a:solidFill>
                <a:srgbClr val="0070C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CDAE13-1011-E545-86FE-E1BA547BB3DB}"/>
              </a:ext>
            </a:extLst>
          </p:cNvPr>
          <p:cNvSpPr/>
          <p:nvPr/>
        </p:nvSpPr>
        <p:spPr>
          <a:xfrm>
            <a:off x="685800" y="1295400"/>
            <a:ext cx="9220200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000" b="1" dirty="0"/>
              <a:t>Capstone 1 - Inventory Management System (IMS) User Interface (UI)</a:t>
            </a:r>
          </a:p>
          <a:p>
            <a:endParaRPr lang="en-US" spc="-10" dirty="0">
              <a:latin typeface="Arial"/>
              <a:cs typeface="Arial"/>
            </a:endParaRPr>
          </a:p>
          <a:p>
            <a:r>
              <a:rPr lang="en-US" b="1" i="1" dirty="0"/>
              <a:t>Understand the Problem</a:t>
            </a:r>
            <a:endParaRPr lang="en-US" dirty="0"/>
          </a:p>
          <a:p>
            <a:pPr lvl="1"/>
            <a:r>
              <a:rPr lang="en-US" dirty="0"/>
              <a:t>Create an Inventory Management website for global travel locations. </a:t>
            </a:r>
          </a:p>
          <a:p>
            <a:pPr lvl="1"/>
            <a:r>
              <a:rPr lang="en-US" dirty="0"/>
              <a:t>What are the data? Travel destinations.</a:t>
            </a:r>
          </a:p>
          <a:p>
            <a:pPr lvl="1"/>
            <a:r>
              <a:rPr lang="en-US" dirty="0"/>
              <a:t>Build a Product Page View that displays at least 10 products. </a:t>
            </a:r>
          </a:p>
          <a:p>
            <a:pPr lvl="1"/>
            <a:r>
              <a:rPr lang="en-US" dirty="0"/>
              <a:t>How to purchase items, move them into the shopping cart, and update inventory quantity.</a:t>
            </a:r>
          </a:p>
          <a:p>
            <a:pPr lvl="1"/>
            <a:r>
              <a:rPr lang="en-US" dirty="0"/>
              <a:t>Search Functionality By Product Name.</a:t>
            </a:r>
          </a:p>
          <a:p>
            <a:pPr lvl="1"/>
            <a:r>
              <a:rPr lang="en-US" dirty="0"/>
              <a:t>Allow customers to purchase multiple quantities of the same item. </a:t>
            </a:r>
          </a:p>
          <a:p>
            <a:endParaRPr lang="en-US" dirty="0"/>
          </a:p>
          <a:p>
            <a:r>
              <a:rPr lang="en-US" b="1" dirty="0"/>
              <a:t>Devising a Plan</a:t>
            </a:r>
            <a:endParaRPr lang="en-US" dirty="0"/>
          </a:p>
          <a:p>
            <a:pPr lvl="1"/>
            <a:r>
              <a:rPr lang="en-US" dirty="0"/>
              <a:t>Outline the webpage components, color scheme, fonts, and wireframe design.</a:t>
            </a:r>
          </a:p>
          <a:p>
            <a:pPr lvl="1"/>
            <a:r>
              <a:rPr lang="en-US" dirty="0"/>
              <a:t>Gather content for the website (images, icons, logos, etc.), and cite others’ work.</a:t>
            </a:r>
          </a:p>
          <a:p>
            <a:pPr lvl="1"/>
            <a:r>
              <a:rPr lang="en-US" dirty="0"/>
              <a:t>Create data for import.</a:t>
            </a:r>
          </a:p>
          <a:p>
            <a:pPr lvl="1"/>
            <a:r>
              <a:rPr lang="en-US" dirty="0"/>
              <a:t>Home page, Products page, and Contact page.</a:t>
            </a:r>
          </a:p>
          <a:p>
            <a:pPr lvl="1"/>
            <a:r>
              <a:rPr lang="en-US" dirty="0"/>
              <a:t>Create cart function to import in shopping cart.</a:t>
            </a:r>
          </a:p>
          <a:p>
            <a:pPr lvl="1"/>
            <a:r>
              <a:rPr lang="en-US" dirty="0"/>
              <a:t>Create search function of data items.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771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B93FB9BD-95BF-7C42-8D40-EE8CC83FD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487834"/>
            <a:ext cx="524129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Components </a:t>
            </a:r>
            <a:br>
              <a:rPr lang="en-US" sz="3200" spc="-105" dirty="0">
                <a:solidFill>
                  <a:srgbClr val="0070C0"/>
                </a:solidFill>
              </a:rPr>
            </a:br>
            <a:r>
              <a:rPr lang="en-US" sz="3200" spc="-105" dirty="0">
                <a:solidFill>
                  <a:srgbClr val="0070C0"/>
                </a:solidFill>
              </a:rPr>
              <a:t>Map</a:t>
            </a:r>
            <a:endParaRPr sz="3200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58A3E-9D79-7F4B-BB95-27FEEA116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685800"/>
            <a:ext cx="6248400" cy="69197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7D8889-2651-BC45-9516-E47CF747F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609600"/>
            <a:ext cx="5867400" cy="7003878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E8AFBCB3-9166-2241-ADC3-83FC3BDAA94B}"/>
              </a:ext>
            </a:extLst>
          </p:cNvPr>
          <p:cNvSpPr txBox="1">
            <a:spLocks/>
          </p:cNvSpPr>
          <p:nvPr/>
        </p:nvSpPr>
        <p:spPr>
          <a:xfrm>
            <a:off x="4191000" y="487834"/>
            <a:ext cx="5241290" cy="997709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78867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9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>
                <a:solidFill>
                  <a:srgbClr val="0070C0"/>
                </a:solidFill>
              </a:rPr>
              <a:t>Components </a:t>
            </a:r>
            <a:br>
              <a:rPr lang="en-US" sz="3200" spc="-105">
                <a:solidFill>
                  <a:srgbClr val="0070C0"/>
                </a:solidFill>
              </a:rPr>
            </a:br>
            <a:r>
              <a:rPr lang="en-US" sz="3200" spc="-105">
                <a:solidFill>
                  <a:srgbClr val="0070C0"/>
                </a:solidFill>
              </a:rPr>
              <a:t>Map</a:t>
            </a:r>
            <a:endParaRPr lang="en-US"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880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3">
            <a:extLst>
              <a:ext uri="{FF2B5EF4-FFF2-40B4-BE49-F238E27FC236}">
                <a16:creationId xmlns:a16="http://schemas.microsoft.com/office/drawing/2014/main" id="{B93FB9BD-95BF-7C42-8D40-EE8CC83FD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734055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Components Map</a:t>
            </a:r>
            <a:endParaRPr sz="3200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DB04E2-BCD4-A44A-B0EA-F9A4F03C9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502254"/>
            <a:ext cx="7010400" cy="516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3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bject 35"/>
          <p:cNvSpPr txBox="1">
            <a:spLocks noGrp="1"/>
          </p:cNvSpPr>
          <p:nvPr>
            <p:ph type="title"/>
          </p:nvPr>
        </p:nvSpPr>
        <p:spPr>
          <a:xfrm>
            <a:off x="1130299" y="734055"/>
            <a:ext cx="770890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sz="3200" b="0" spc="-215" dirty="0">
                <a:solidFill>
                  <a:srgbClr val="0070C0"/>
                </a:solidFill>
              </a:rPr>
              <a:t>Logo </a:t>
            </a:r>
            <a:r>
              <a:rPr sz="3200" b="0" spc="-200" dirty="0">
                <a:solidFill>
                  <a:srgbClr val="0070C0"/>
                </a:solidFill>
              </a:rPr>
              <a:t>Design</a:t>
            </a:r>
            <a:r>
              <a:rPr sz="3200" b="0" spc="-330" dirty="0">
                <a:solidFill>
                  <a:srgbClr val="0070C0"/>
                </a:solidFill>
              </a:rPr>
              <a:t> </a:t>
            </a:r>
            <a:r>
              <a:rPr sz="3200" b="0" spc="-240" dirty="0">
                <a:solidFill>
                  <a:srgbClr val="0070C0"/>
                </a:solidFill>
              </a:rPr>
              <a:t>Process</a:t>
            </a:r>
            <a:r>
              <a:rPr lang="en-US" sz="3200" b="0" spc="-240" dirty="0">
                <a:solidFill>
                  <a:srgbClr val="0070C0"/>
                </a:solidFill>
              </a:rPr>
              <a:t> Phases</a:t>
            </a:r>
            <a:endParaRPr sz="3200" b="0" dirty="0">
              <a:solidFill>
                <a:srgbClr val="0070C0"/>
              </a:solidFill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371600" y="1676400"/>
            <a:ext cx="165354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70" dirty="0">
                <a:latin typeface="Arial"/>
                <a:cs typeface="Arial"/>
              </a:rPr>
              <a:t>Phase</a:t>
            </a:r>
            <a:r>
              <a:rPr sz="3200" u="sng" spc="75" dirty="0">
                <a:latin typeface="Arial"/>
                <a:cs typeface="Arial"/>
              </a:rPr>
              <a:t> </a:t>
            </a:r>
            <a:r>
              <a:rPr sz="3200" u="sng" spc="-475" dirty="0">
                <a:latin typeface="Arial"/>
                <a:cs typeface="Arial"/>
              </a:rPr>
              <a:t>1</a:t>
            </a:r>
            <a:endParaRPr sz="3200" u="sng" dirty="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119620" y="4191000"/>
            <a:ext cx="156718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70" dirty="0">
                <a:latin typeface="Arial"/>
                <a:cs typeface="Arial"/>
              </a:rPr>
              <a:t>Phase</a:t>
            </a:r>
            <a:r>
              <a:rPr sz="3200" u="sng" spc="75" dirty="0">
                <a:latin typeface="Arial"/>
                <a:cs typeface="Arial"/>
              </a:rPr>
              <a:t> </a:t>
            </a:r>
            <a:r>
              <a:rPr sz="3200" u="sng" spc="45" dirty="0">
                <a:latin typeface="Arial"/>
                <a:cs typeface="Arial"/>
              </a:rPr>
              <a:t>2</a:t>
            </a:r>
            <a:endParaRPr sz="3200" u="sng" dirty="0">
              <a:latin typeface="Arial"/>
              <a:cs typeface="Arial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C366CFF-00BA-4248-AD3C-4AAF8D2A0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0" y="5080000"/>
            <a:ext cx="3911600" cy="17018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B7C9423-6846-F34C-B293-4AECC10626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489200"/>
            <a:ext cx="39116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20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703277"/>
            <a:ext cx="820290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200" spc="-215" dirty="0">
                <a:solidFill>
                  <a:srgbClr val="0070C0"/>
                </a:solidFill>
              </a:rPr>
              <a:t>Website Objectives: UPER</a:t>
            </a:r>
            <a:endParaRPr sz="3200" dirty="0">
              <a:solidFill>
                <a:srgbClr val="0070C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CDAE13-1011-E545-86FE-E1BA547BB3DB}"/>
              </a:ext>
            </a:extLst>
          </p:cNvPr>
          <p:cNvSpPr/>
          <p:nvPr/>
        </p:nvSpPr>
        <p:spPr>
          <a:xfrm>
            <a:off x="685800" y="1295400"/>
            <a:ext cx="9220200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spcBef>
                <a:spcPts val="100"/>
              </a:spcBef>
            </a:pPr>
            <a:r>
              <a:rPr lang="en-US" sz="2000" b="1" dirty="0"/>
              <a:t>Capstone 1 - Inventory Management System (IMS) User Interface (UI)</a:t>
            </a:r>
          </a:p>
          <a:p>
            <a:endParaRPr lang="en-US" dirty="0"/>
          </a:p>
          <a:p>
            <a:r>
              <a:rPr lang="en-US" b="1" dirty="0"/>
              <a:t>Carrying Out The Plan</a:t>
            </a:r>
            <a:endParaRPr lang="en-US" dirty="0"/>
          </a:p>
          <a:p>
            <a:pPr lvl="1"/>
            <a:r>
              <a:rPr lang="en-US" dirty="0"/>
              <a:t>Carry out the plan and </a:t>
            </a:r>
            <a:r>
              <a:rPr lang="en-US" i="1" dirty="0"/>
              <a:t>check each step. </a:t>
            </a:r>
          </a:p>
          <a:p>
            <a:pPr lvl="1"/>
            <a:r>
              <a:rPr lang="en-US" dirty="0"/>
              <a:t>Load create-react-app and </a:t>
            </a:r>
            <a:r>
              <a:rPr lang="en-US" dirty="0" err="1"/>
              <a:t>npm</a:t>
            </a:r>
            <a:r>
              <a:rPr lang="en-US" dirty="0"/>
              <a:t> in order to code, monitor, and test website.</a:t>
            </a:r>
          </a:p>
          <a:p>
            <a:pPr lvl="1"/>
            <a:r>
              <a:rPr lang="en-US" dirty="0"/>
              <a:t>Use console monitor and components to inspect data and view state. 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Looking Back</a:t>
            </a:r>
            <a:endParaRPr lang="en-US" dirty="0"/>
          </a:p>
          <a:p>
            <a:pPr lvl="1"/>
            <a:r>
              <a:rPr lang="en-US" dirty="0"/>
              <a:t>Does the IMS function as required? No shopping cart.</a:t>
            </a:r>
          </a:p>
          <a:p>
            <a:pPr lvl="1"/>
            <a:r>
              <a:rPr lang="en-US" dirty="0"/>
              <a:t>Document lessons learned. </a:t>
            </a:r>
          </a:p>
          <a:p>
            <a:pPr lvl="1"/>
            <a:r>
              <a:rPr lang="en-US" dirty="0"/>
              <a:t>Focus on primary functions</a:t>
            </a:r>
          </a:p>
          <a:p>
            <a:pPr lvl="1"/>
            <a:r>
              <a:rPr lang="en-US" dirty="0"/>
              <a:t>	Research shopping cart functions.</a:t>
            </a:r>
          </a:p>
          <a:p>
            <a:pPr lvl="1"/>
            <a:r>
              <a:rPr lang="en-US" dirty="0"/>
              <a:t>	Research search bar functions.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273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1"/>
          <p:cNvSpPr txBox="1"/>
          <p:nvPr/>
        </p:nvSpPr>
        <p:spPr>
          <a:xfrm>
            <a:off x="1130300" y="1491670"/>
            <a:ext cx="8089900" cy="3080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40" dirty="0">
                <a:latin typeface="Arial"/>
                <a:cs typeface="Arial"/>
              </a:rPr>
              <a:t>a </a:t>
            </a:r>
            <a:r>
              <a:rPr lang="en-US" sz="2000" spc="-10" dirty="0">
                <a:latin typeface="Arial"/>
                <a:cs typeface="Arial"/>
              </a:rPr>
              <a:t>functional travel </a:t>
            </a:r>
            <a:r>
              <a:rPr lang="en-US" sz="2000" spc="-30" dirty="0">
                <a:latin typeface="Arial"/>
                <a:cs typeface="Arial"/>
              </a:rPr>
              <a:t>space </a:t>
            </a:r>
            <a:r>
              <a:rPr lang="en-US" sz="2000" spc="-10" dirty="0">
                <a:latin typeface="Arial"/>
                <a:cs typeface="Arial"/>
              </a:rPr>
              <a:t>for </a:t>
            </a:r>
            <a:r>
              <a:rPr lang="en-US" sz="2000" spc="-20" dirty="0">
                <a:latin typeface="Arial"/>
                <a:cs typeface="Arial"/>
              </a:rPr>
              <a:t>customers </a:t>
            </a:r>
            <a:r>
              <a:rPr lang="en-US" sz="2000" spc="-5" dirty="0">
                <a:latin typeface="Arial"/>
                <a:cs typeface="Arial"/>
              </a:rPr>
              <a:t>wanting to schedule exclusive vacation travel. </a:t>
            </a:r>
            <a:endParaRPr lang="en-US" sz="2000" spc="-35" dirty="0">
              <a:latin typeface="Arial"/>
              <a:cs typeface="Arial"/>
            </a:endParaRPr>
          </a:p>
          <a:p>
            <a:pPr marL="355600" indent="-342900">
              <a:spcBef>
                <a:spcPts val="100"/>
              </a:spcBef>
              <a:spcAft>
                <a:spcPts val="6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20" dirty="0">
                <a:latin typeface="Arial"/>
                <a:cs typeface="Arial"/>
              </a:rPr>
              <a:t>an </a:t>
            </a:r>
            <a:r>
              <a:rPr lang="en-US" sz="2000" spc="-15" dirty="0">
                <a:latin typeface="Arial"/>
                <a:cs typeface="Arial"/>
              </a:rPr>
              <a:t>informative </a:t>
            </a:r>
            <a:r>
              <a:rPr lang="en-US" sz="2000" spc="-10" dirty="0">
                <a:latin typeface="Arial"/>
                <a:cs typeface="Arial"/>
              </a:rPr>
              <a:t>travel site and request support from a</a:t>
            </a:r>
            <a:r>
              <a:rPr lang="en-US" sz="2000" spc="-5" dirty="0">
                <a:latin typeface="Arial"/>
                <a:cs typeface="Arial"/>
              </a:rPr>
              <a:t> travel agent to begin designing a custom adventure.</a:t>
            </a:r>
          </a:p>
          <a:p>
            <a:pPr marL="355600" indent="-342900">
              <a:spcBef>
                <a:spcPts val="100"/>
              </a:spcBef>
              <a:spcAft>
                <a:spcPts val="1200"/>
              </a:spcAft>
              <a:buFont typeface="+mj-lt"/>
              <a:buAutoNum type="alphaUcPeriod"/>
            </a:pPr>
            <a:r>
              <a:rPr lang="en-US" sz="2000" spc="-35" dirty="0">
                <a:latin typeface="Arial"/>
                <a:cs typeface="Arial"/>
              </a:rPr>
              <a:t>Create </a:t>
            </a:r>
            <a:r>
              <a:rPr lang="en-US" sz="2000" spc="-40" dirty="0">
                <a:latin typeface="Arial"/>
                <a:cs typeface="Arial"/>
              </a:rPr>
              <a:t>a site to </a:t>
            </a:r>
            <a:r>
              <a:rPr lang="en-US" sz="2000" spc="-10" dirty="0">
                <a:latin typeface="Arial"/>
                <a:cs typeface="Arial"/>
              </a:rPr>
              <a:t>allow </a:t>
            </a:r>
            <a:r>
              <a:rPr lang="en-US" sz="2000" spc="-30" dirty="0">
                <a:latin typeface="Arial"/>
                <a:cs typeface="Arial"/>
              </a:rPr>
              <a:t>users </a:t>
            </a:r>
            <a:r>
              <a:rPr lang="en-US" sz="2000" spc="-5" dirty="0">
                <a:latin typeface="Arial"/>
                <a:cs typeface="Arial"/>
              </a:rPr>
              <a:t>to search travel locations and resorts around the globe. </a:t>
            </a:r>
          </a:p>
          <a:p>
            <a:pPr marL="355600" indent="-342900">
              <a:spcBef>
                <a:spcPts val="100"/>
              </a:spcBef>
              <a:spcAft>
                <a:spcPts val="1200"/>
              </a:spcAft>
              <a:buFont typeface="+mj-lt"/>
              <a:buAutoNum type="alphaUcPeriod"/>
            </a:pPr>
            <a:endParaRPr lang="en-US" dirty="0">
              <a:latin typeface="Arial"/>
              <a:cs typeface="Arial"/>
            </a:endParaRPr>
          </a:p>
          <a:p>
            <a:pPr marL="12700">
              <a:spcBef>
                <a:spcPts val="100"/>
              </a:spcBef>
            </a:pPr>
            <a:r>
              <a:rPr lang="en-US" sz="2800" i="1" spc="-145" dirty="0">
                <a:latin typeface="Arial"/>
                <a:cs typeface="Arial"/>
              </a:rPr>
              <a:t>Website Content:</a:t>
            </a:r>
            <a:endParaRPr lang="en-US" sz="2800" i="1" spc="-80" dirty="0">
              <a:latin typeface="Arial"/>
              <a:cs typeface="Arial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123579"/>
              </p:ext>
            </p:extLst>
          </p:nvPr>
        </p:nvGraphicFramePr>
        <p:xfrm>
          <a:off x="1524000" y="4876800"/>
          <a:ext cx="70104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78322811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895077586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80316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Arial Black" panose="020B0A04020102020204" pitchFamily="34" charset="0"/>
                        </a:rPr>
                        <a:t>1. Home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886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spc="-15" dirty="0">
                          <a:latin typeface="Arial Black" panose="020B0A04020102020204" pitchFamily="34" charset="0"/>
                          <a:cs typeface="Arial"/>
                        </a:rPr>
                        <a:t>4. Slideshow (home page)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36707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12700">
                        <a:lnSpc>
                          <a:spcPct val="100000"/>
                        </a:lnSpc>
                        <a:spcBef>
                          <a:spcPts val="100"/>
                        </a:spcBef>
                      </a:pPr>
                      <a:r>
                        <a:rPr lang="en-US" sz="1800" b="1" spc="-15" dirty="0">
                          <a:latin typeface="Arial Black" panose="020B0A04020102020204" pitchFamily="34" charset="0"/>
                          <a:cs typeface="Arial"/>
                        </a:rPr>
                        <a:t>2. Products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886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spc="-20" dirty="0">
                          <a:latin typeface="Arial Black" panose="020B0A04020102020204" pitchFamily="34" charset="0"/>
                          <a:cs typeface="Arial"/>
                        </a:rPr>
                        <a:t>5. Modal Cart Window</a:t>
                      </a:r>
                      <a:endParaRPr lang="en-US" sz="1800" b="1" dirty="0"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3472096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r>
                        <a:rPr lang="en-US" sz="1800" b="1" spc="-10" dirty="0">
                          <a:latin typeface="Arial Black" panose="020B0A04020102020204" pitchFamily="34" charset="0"/>
                          <a:cs typeface="Arial"/>
                        </a:rPr>
                        <a:t>3. Contact</a:t>
                      </a:r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spc="-55" dirty="0">
                          <a:latin typeface="Arial Black" panose="020B0A04020102020204" pitchFamily="34" charset="0"/>
                          <a:cs typeface="Arial"/>
                        </a:rPr>
                        <a:t>6. Shopping Cart</a:t>
                      </a:r>
                      <a:endParaRPr lang="en-US" sz="1800" b="1" dirty="0">
                        <a:latin typeface="Arial Black" panose="020B0A040201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286456"/>
                  </a:ext>
                </a:extLst>
              </a:tr>
            </a:tbl>
          </a:graphicData>
        </a:graphic>
      </p:graphicFrame>
      <p:sp>
        <p:nvSpPr>
          <p:cNvPr id="4" name="object 3">
            <a:extLst>
              <a:ext uri="{FF2B5EF4-FFF2-40B4-BE49-F238E27FC236}">
                <a16:creationId xmlns:a16="http://schemas.microsoft.com/office/drawing/2014/main" id="{637C2BFD-6F1C-0A45-A14E-8DA64B6D32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685800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en-US" sz="3200" spc="-105" dirty="0">
                <a:solidFill>
                  <a:srgbClr val="0070C0"/>
                </a:solidFill>
              </a:rPr>
              <a:t>Objectives</a:t>
            </a:r>
            <a:endParaRPr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11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8D2F96-544B-1E4B-89C7-EB9BE4FBB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0" y="1239322"/>
            <a:ext cx="5716629" cy="5505966"/>
          </a:xfrm>
          <a:prstGeom prst="rect">
            <a:avLst/>
          </a:prstGeom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6971D2CE-E6C5-B44F-A75D-6CA9DAFB24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1000" y="734055"/>
            <a:ext cx="52412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sz="3200" spc="-105" dirty="0">
                <a:solidFill>
                  <a:srgbClr val="0070C0"/>
                </a:solidFill>
              </a:rPr>
              <a:t>Site</a:t>
            </a:r>
            <a:r>
              <a:rPr sz="3200" spc="-265" dirty="0">
                <a:solidFill>
                  <a:srgbClr val="0070C0"/>
                </a:solidFill>
              </a:rPr>
              <a:t> </a:t>
            </a:r>
            <a:r>
              <a:rPr sz="3200" spc="-155" dirty="0">
                <a:solidFill>
                  <a:srgbClr val="0070C0"/>
                </a:solidFill>
              </a:rPr>
              <a:t>Map</a:t>
            </a:r>
            <a:endParaRPr sz="3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581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0300" y="7490711"/>
            <a:ext cx="61722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75" dirty="0">
                <a:solidFill>
                  <a:srgbClr val="0070C0"/>
                </a:solidFill>
                <a:latin typeface="Arial"/>
                <a:cs typeface="Arial"/>
              </a:rPr>
              <a:t>PAGE</a:t>
            </a:r>
            <a:r>
              <a:rPr sz="1200" spc="-100" dirty="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lang="en-US" sz="1200" spc="-15" dirty="0">
                <a:solidFill>
                  <a:srgbClr val="00B050"/>
                </a:solidFill>
                <a:latin typeface="Arial"/>
                <a:cs typeface="Arial"/>
              </a:rPr>
              <a:t>18</a:t>
            </a:r>
            <a:endParaRPr sz="1200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30300" y="734055"/>
            <a:ext cx="8206943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sz="3200" spc="-95" dirty="0">
                <a:solidFill>
                  <a:srgbClr val="0070C0"/>
                </a:solidFill>
              </a:rPr>
              <a:t>Wireframes </a:t>
            </a:r>
            <a:r>
              <a:rPr sz="3200" spc="-340" dirty="0">
                <a:solidFill>
                  <a:srgbClr val="0070C0"/>
                </a:solidFill>
              </a:rPr>
              <a:t>&amp; </a:t>
            </a:r>
            <a:r>
              <a:rPr sz="3200" spc="-204" dirty="0">
                <a:solidFill>
                  <a:srgbClr val="0070C0"/>
                </a:solidFill>
              </a:rPr>
              <a:t>Design</a:t>
            </a:r>
            <a:endParaRPr sz="3200" dirty="0">
              <a:solidFill>
                <a:srgbClr val="0070C0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43000" y="2057400"/>
            <a:ext cx="8159115" cy="4108450"/>
          </a:xfrm>
          <a:custGeom>
            <a:avLst/>
            <a:gdLst/>
            <a:ahLst/>
            <a:cxnLst/>
            <a:rect l="l" t="t" r="r" b="b"/>
            <a:pathLst>
              <a:path w="8159115" h="4108450">
                <a:moveTo>
                  <a:pt x="0" y="4108373"/>
                </a:moveTo>
                <a:lnTo>
                  <a:pt x="8158886" y="4108373"/>
                </a:lnTo>
                <a:lnTo>
                  <a:pt x="8158886" y="0"/>
                </a:lnTo>
                <a:lnTo>
                  <a:pt x="0" y="0"/>
                </a:lnTo>
                <a:lnTo>
                  <a:pt x="0" y="410837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/>
          <p:nvPr/>
        </p:nvSpPr>
        <p:spPr>
          <a:xfrm>
            <a:off x="9315377" y="2082115"/>
            <a:ext cx="44450" cy="38735"/>
          </a:xfrm>
          <a:custGeom>
            <a:avLst/>
            <a:gdLst/>
            <a:ahLst/>
            <a:cxnLst/>
            <a:rect l="l" t="t" r="r" b="b"/>
            <a:pathLst>
              <a:path w="44450" h="38735">
                <a:moveTo>
                  <a:pt x="22186" y="0"/>
                </a:moveTo>
                <a:lnTo>
                  <a:pt x="0" y="38417"/>
                </a:lnTo>
                <a:lnTo>
                  <a:pt x="44361" y="38417"/>
                </a:lnTo>
                <a:lnTo>
                  <a:pt x="22186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315377" y="6117550"/>
            <a:ext cx="44450" cy="38735"/>
          </a:xfrm>
          <a:custGeom>
            <a:avLst/>
            <a:gdLst/>
            <a:ahLst/>
            <a:cxnLst/>
            <a:rect l="l" t="t" r="r" b="b"/>
            <a:pathLst>
              <a:path w="44450" h="38735">
                <a:moveTo>
                  <a:pt x="44361" y="0"/>
                </a:moveTo>
                <a:lnTo>
                  <a:pt x="0" y="0"/>
                </a:lnTo>
                <a:lnTo>
                  <a:pt x="22186" y="38417"/>
                </a:lnTo>
                <a:lnTo>
                  <a:pt x="44361" y="0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337243" y="2157056"/>
            <a:ext cx="0" cy="173990"/>
          </a:xfrm>
          <a:custGeom>
            <a:avLst/>
            <a:gdLst/>
            <a:ahLst/>
            <a:cxnLst/>
            <a:rect l="l" t="t" r="r" b="b"/>
            <a:pathLst>
              <a:path h="173989">
                <a:moveTo>
                  <a:pt x="0" y="0"/>
                </a:moveTo>
                <a:lnTo>
                  <a:pt x="0" y="173596"/>
                </a:lnTo>
              </a:path>
            </a:pathLst>
          </a:custGeom>
          <a:ln w="45008">
            <a:solidFill>
              <a:srgbClr val="66666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 rot="16200000">
            <a:off x="8842775" y="3962407"/>
            <a:ext cx="225031" cy="2250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988231" y="3869178"/>
            <a:ext cx="4425950" cy="41678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"/>
              </a:spcBef>
            </a:pPr>
            <a:r>
              <a:rPr lang="en-US" sz="2600" b="1" spc="-120" dirty="0" err="1">
                <a:latin typeface="Arial"/>
                <a:cs typeface="Arial"/>
              </a:rPr>
              <a:t>Tiare</a:t>
            </a:r>
            <a:r>
              <a:rPr lang="en-US" sz="2600" b="1" spc="-120" dirty="0">
                <a:latin typeface="Arial"/>
                <a:cs typeface="Arial"/>
              </a:rPr>
              <a:t> Travel Home</a:t>
            </a:r>
            <a:endParaRPr sz="2600" dirty="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143000" y="2070270"/>
            <a:ext cx="8155940" cy="4094479"/>
          </a:xfrm>
          <a:custGeom>
            <a:avLst/>
            <a:gdLst/>
            <a:ahLst/>
            <a:cxnLst/>
            <a:rect l="l" t="t" r="r" b="b"/>
            <a:pathLst>
              <a:path w="8155940" h="4094479">
                <a:moveTo>
                  <a:pt x="0" y="4093866"/>
                </a:moveTo>
                <a:lnTo>
                  <a:pt x="8155665" y="0"/>
                </a:lnTo>
              </a:path>
            </a:pathLst>
          </a:custGeom>
          <a:ln w="482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46218" y="2070261"/>
            <a:ext cx="8152765" cy="4105275"/>
          </a:xfrm>
          <a:custGeom>
            <a:avLst/>
            <a:gdLst/>
            <a:ahLst/>
            <a:cxnLst/>
            <a:rect l="l" t="t" r="r" b="b"/>
            <a:pathLst>
              <a:path w="8152765" h="4105275">
                <a:moveTo>
                  <a:pt x="8152500" y="4105164"/>
                </a:moveTo>
                <a:lnTo>
                  <a:pt x="0" y="0"/>
                </a:lnTo>
              </a:path>
            </a:pathLst>
          </a:custGeom>
          <a:ln w="482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43000" y="2056117"/>
            <a:ext cx="8229600" cy="4121150"/>
          </a:xfrm>
          <a:custGeom>
            <a:avLst/>
            <a:gdLst/>
            <a:ahLst/>
            <a:cxnLst/>
            <a:rect l="l" t="t" r="r" b="b"/>
            <a:pathLst>
              <a:path w="8229600" h="4121150">
                <a:moveTo>
                  <a:pt x="0" y="4121150"/>
                </a:moveTo>
                <a:lnTo>
                  <a:pt x="8229600" y="4121150"/>
                </a:lnTo>
                <a:lnTo>
                  <a:pt x="8229600" y="0"/>
                </a:lnTo>
                <a:lnTo>
                  <a:pt x="0" y="0"/>
                </a:lnTo>
                <a:lnTo>
                  <a:pt x="0" y="4121150"/>
                </a:lnTo>
                <a:close/>
              </a:path>
            </a:pathLst>
          </a:custGeom>
          <a:ln w="12700">
            <a:solidFill>
              <a:srgbClr val="0070C0"/>
            </a:solidFill>
          </a:ln>
        </p:spPr>
        <p:txBody>
          <a:bodyPr wrap="square" lIns="0" tIns="0" rIns="0" bIns="0" rtlCol="0"/>
          <a:lstStyle/>
          <a:p>
            <a:endParaRPr>
              <a:solidFill>
                <a:srgbClr val="0070C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FB2F47-441D-3C43-B17E-9B0727139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520" y="2209800"/>
            <a:ext cx="1258250" cy="54742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2362200"/>
            <a:ext cx="5913632" cy="213378"/>
          </a:xfrm>
          <a:prstGeom prst="rect">
            <a:avLst/>
          </a:prstGeom>
        </p:spPr>
      </p:pic>
      <p:sp>
        <p:nvSpPr>
          <p:cNvPr id="20" name="object 12"/>
          <p:cNvSpPr/>
          <p:nvPr/>
        </p:nvSpPr>
        <p:spPr>
          <a:xfrm rot="5400000" flipH="1">
            <a:off x="1371594" y="3962407"/>
            <a:ext cx="225031" cy="22501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8E36E-95F2-3E49-BAAC-EC4E5F5434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3485" y="2057400"/>
            <a:ext cx="808228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8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bject 2">
            <a:extLst>
              <a:ext uri="{FF2B5EF4-FFF2-40B4-BE49-F238E27FC236}">
                <a16:creationId xmlns:a16="http://schemas.microsoft.com/office/drawing/2014/main" id="{A09F8B4B-C100-2146-BD15-C86BCE99C3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1688" y="756833"/>
            <a:ext cx="5300912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- Home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C8891-37D3-6F46-A484-D37C251B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41" y="2057400"/>
            <a:ext cx="8665859" cy="52895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bject 2">
            <a:extLst>
              <a:ext uri="{FF2B5EF4-FFF2-40B4-BE49-F238E27FC236}">
                <a16:creationId xmlns:a16="http://schemas.microsoft.com/office/drawing/2014/main" id="{F7747A4F-68F3-FD4A-B216-5634197906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4935" y="756833"/>
            <a:ext cx="5447665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Products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2342E3-46FE-1343-9D97-1563BB157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40" y="2006600"/>
            <a:ext cx="8650460" cy="5308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bject 2">
            <a:extLst>
              <a:ext uri="{FF2B5EF4-FFF2-40B4-BE49-F238E27FC236}">
                <a16:creationId xmlns:a16="http://schemas.microsoft.com/office/drawing/2014/main" id="{F7747A4F-68F3-FD4A-B216-5634197906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4935" y="756833"/>
            <a:ext cx="5447665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Cart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917E2C-4A0C-7846-B44D-0620C6F7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7" y="2139950"/>
            <a:ext cx="8827623" cy="494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76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bject 2">
            <a:extLst>
              <a:ext uri="{FF2B5EF4-FFF2-40B4-BE49-F238E27FC236}">
                <a16:creationId xmlns:a16="http://schemas.microsoft.com/office/drawing/2014/main" id="{94EACD71-5DD5-654B-BE6C-C8979BD071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6229" y="756833"/>
            <a:ext cx="5246371" cy="50706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90"/>
              </a:spcBef>
            </a:pPr>
            <a:r>
              <a:rPr lang="en-US" sz="3200" spc="-125" dirty="0" err="1">
                <a:solidFill>
                  <a:srgbClr val="0070C0"/>
                </a:solidFill>
              </a:rPr>
              <a:t>Tiare</a:t>
            </a:r>
            <a:r>
              <a:rPr lang="en-US" sz="3200" spc="-125" dirty="0">
                <a:solidFill>
                  <a:srgbClr val="0070C0"/>
                </a:solidFill>
              </a:rPr>
              <a:t> Travel Contact</a:t>
            </a:r>
            <a:endParaRPr sz="3200" spc="-125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0B6A70-B8F6-F94E-9133-4DCE97572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92" y="2108200"/>
            <a:ext cx="8637608" cy="5054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1367</TotalTime>
  <Words>374</Words>
  <Application>Microsoft Macintosh PowerPoint</Application>
  <PresentationFormat>Custom</PresentationFormat>
  <Paragraphs>69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Office Theme</vt:lpstr>
      <vt:lpstr>Website Objectives: UPER</vt:lpstr>
      <vt:lpstr>Website Objectives: UPER</vt:lpstr>
      <vt:lpstr>Objectives</vt:lpstr>
      <vt:lpstr>Site Map</vt:lpstr>
      <vt:lpstr>Wireframes &amp; Design</vt:lpstr>
      <vt:lpstr>Tiare Travel - Home</vt:lpstr>
      <vt:lpstr>Tiare Travel Products</vt:lpstr>
      <vt:lpstr>Tiare Travel Cart</vt:lpstr>
      <vt:lpstr>Tiare Travel Contact</vt:lpstr>
      <vt:lpstr>Components  Map</vt:lpstr>
      <vt:lpstr>PowerPoint Presentation</vt:lpstr>
      <vt:lpstr>Components Map</vt:lpstr>
      <vt:lpstr>Logo Design Process Phases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Tiare Travel </dc:title>
  <dc:creator>Karen Chavez</dc:creator>
  <cp:lastModifiedBy>Karen Chavez</cp:lastModifiedBy>
  <cp:revision>114</cp:revision>
  <dcterms:created xsi:type="dcterms:W3CDTF">2020-01-28T03:02:51Z</dcterms:created>
  <dcterms:modified xsi:type="dcterms:W3CDTF">2020-06-13T18:08:29Z</dcterms:modified>
</cp:coreProperties>
</file>